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</p:sldIdLst>
  <p:sldSz cy="5143500" cx="9144000"/>
  <p:notesSz cx="6858000" cy="9144000"/>
  <p:embeddedFontLst>
    <p:embeddedFont>
      <p:font typeface="Raleway"/>
      <p:regular r:id="rId9"/>
      <p:bold r:id="rId10"/>
      <p:italic r:id="rId11"/>
      <p:boldItalic r:id="rId12"/>
    </p:embeddedFont>
    <p:embeddedFont>
      <p:font typeface="Lato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Raleway-italic.fntdata"/><Relationship Id="rId10" Type="http://schemas.openxmlformats.org/officeDocument/2006/relationships/font" Target="fonts/Raleway-bold.fntdata"/><Relationship Id="rId13" Type="http://schemas.openxmlformats.org/officeDocument/2006/relationships/font" Target="fonts/Lato-regular.fntdata"/><Relationship Id="rId12" Type="http://schemas.openxmlformats.org/officeDocument/2006/relationships/font" Target="fonts/Raleway-boldItalic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Raleway-regular.fntdata"/><Relationship Id="rId15" Type="http://schemas.openxmlformats.org/officeDocument/2006/relationships/font" Target="fonts/Lato-italic.fntdata"/><Relationship Id="rId14" Type="http://schemas.openxmlformats.org/officeDocument/2006/relationships/font" Target="fonts/Lato-bold.fntdata"/><Relationship Id="rId16" Type="http://schemas.openxmlformats.org/officeDocument/2006/relationships/font" Target="fonts/Lato-boldItalic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a947286a19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a947286a19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a947286a19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a947286a19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5" name="Google Shape;55;p14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6" name="Google Shape;56;p14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7" name="Google Shape;57;p14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8" name="Google Shape;58;p14"/>
          <p:cNvSpPr txBox="1"/>
          <p:nvPr>
            <p:ph type="ctrTitle"/>
          </p:nvPr>
        </p:nvSpPr>
        <p:spPr>
          <a:xfrm>
            <a:off x="2371725" y="630225"/>
            <a:ext cx="6331500" cy="154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9" name="Google Shape;59;p14"/>
          <p:cNvSpPr txBox="1"/>
          <p:nvPr>
            <p:ph idx="1" type="subTitle"/>
          </p:nvPr>
        </p:nvSpPr>
        <p:spPr>
          <a:xfrm>
            <a:off x="2390267" y="3238450"/>
            <a:ext cx="6331500" cy="124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0" name="Google Shape;60;p14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2" name="Google Shape;62;p15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3" name="Google Shape;63;p15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4" name="Google Shape;64;p15"/>
          <p:cNvSpPr txBox="1"/>
          <p:nvPr>
            <p:ph type="title"/>
          </p:nvPr>
        </p:nvSpPr>
        <p:spPr>
          <a:xfrm>
            <a:off x="406425" y="1806825"/>
            <a:ext cx="8296800" cy="15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7" name="Google Shape;67;p16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8" name="Google Shape;68;p16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9" name="Google Shape;69;p16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0" name="Google Shape;70;p16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4" name="Google Shape;74;p17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5" name="Google Shape;75;p17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6" name="Google Shape;76;p17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7" name="Google Shape;77;p17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2400303" y="1602675"/>
            <a:ext cx="30714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5650572" y="1602675"/>
            <a:ext cx="30714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0" name="Google Shape;80;p17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8"/>
          <p:cNvSpPr txBox="1"/>
          <p:nvPr>
            <p:ph type="title"/>
          </p:nvPr>
        </p:nvSpPr>
        <p:spPr>
          <a:xfrm>
            <a:off x="303300" y="411575"/>
            <a:ext cx="8520600" cy="63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5" name="Google Shape;85;p19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6" name="Google Shape;86;p19"/>
          <p:cNvSpPr txBox="1"/>
          <p:nvPr>
            <p:ph type="title"/>
          </p:nvPr>
        </p:nvSpPr>
        <p:spPr>
          <a:xfrm>
            <a:off x="319500" y="936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7" name="Google Shape;87;p19"/>
          <p:cNvSpPr txBox="1"/>
          <p:nvPr>
            <p:ph idx="1" type="body"/>
          </p:nvPr>
        </p:nvSpPr>
        <p:spPr>
          <a:xfrm>
            <a:off x="319500" y="1846804"/>
            <a:ext cx="2808000" cy="280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8" name="Google Shape;88;p19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lt2"/>
        </a:solid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0" name="Google Shape;90;p20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1" name="Google Shape;91;p20"/>
          <p:cNvSpPr txBox="1"/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2" name="Google Shape;92;p20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1"/>
          <p:cNvSpPr/>
          <p:nvPr/>
        </p:nvSpPr>
        <p:spPr>
          <a:xfrm>
            <a:off x="4572000" y="1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95" name="Google Shape;95;p21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6" name="Google Shape;96;p21"/>
          <p:cNvSpPr txBox="1"/>
          <p:nvPr>
            <p:ph type="title"/>
          </p:nvPr>
        </p:nvSpPr>
        <p:spPr>
          <a:xfrm>
            <a:off x="265500" y="1397350"/>
            <a:ext cx="4045200" cy="131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97" name="Google Shape;97;p21"/>
          <p:cNvSpPr txBox="1"/>
          <p:nvPr>
            <p:ph idx="1" type="subTitle"/>
          </p:nvPr>
        </p:nvSpPr>
        <p:spPr>
          <a:xfrm>
            <a:off x="265500" y="273537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98" name="Google Shape;98;p21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9" name="Google Shape;99;p2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Google Shape;101;p22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2" name="Google Shape;102;p22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3" name="Google Shape;103;p22"/>
          <p:cNvSpPr txBox="1"/>
          <p:nvPr>
            <p:ph idx="1" type="body"/>
          </p:nvPr>
        </p:nvSpPr>
        <p:spPr>
          <a:xfrm>
            <a:off x="328017" y="4226025"/>
            <a:ext cx="83886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104" name="Google Shape;104;p2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6" name="Google Shape;106;p23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7" name="Google Shape;107;p23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8" name="Google Shape;108;p23"/>
          <p:cNvSpPr txBox="1"/>
          <p:nvPr>
            <p:ph hasCustomPrompt="1" type="title"/>
          </p:nvPr>
        </p:nvSpPr>
        <p:spPr>
          <a:xfrm>
            <a:off x="853950" y="1304850"/>
            <a:ext cx="74361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109" name="Google Shape;109;p23"/>
          <p:cNvSpPr txBox="1"/>
          <p:nvPr>
            <p:ph idx="1" type="body"/>
          </p:nvPr>
        </p:nvSpPr>
        <p:spPr>
          <a:xfrm>
            <a:off x="853950" y="2919450"/>
            <a:ext cx="74361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10" name="Google Shape;110;p23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4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wiss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5"/>
          <p:cNvSpPr txBox="1"/>
          <p:nvPr>
            <p:ph type="ctrTitle"/>
          </p:nvPr>
        </p:nvSpPr>
        <p:spPr>
          <a:xfrm>
            <a:off x="2371725" y="630225"/>
            <a:ext cx="6331500" cy="316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Flash 2. Tipus de recursos a Moodle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Exemple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25"/>
          <p:cNvSpPr txBox="1"/>
          <p:nvPr>
            <p:ph idx="1" type="subTitle"/>
          </p:nvPr>
        </p:nvSpPr>
        <p:spPr>
          <a:xfrm>
            <a:off x="2390275" y="4030950"/>
            <a:ext cx="6331500" cy="449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Equip de formació en línia, 2021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6"/>
          <p:cNvSpPr txBox="1"/>
          <p:nvPr>
            <p:ph type="ctrTitle"/>
          </p:nvPr>
        </p:nvSpPr>
        <p:spPr>
          <a:xfrm>
            <a:off x="2371725" y="477825"/>
            <a:ext cx="6331500" cy="386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/>
              <a:t>Us posam aquesta presentació Google perquè vegeu un exemple de com es pot obrir directament enllaçada dins el curs, com a PDF exportat, etc.</a:t>
            </a:r>
            <a:endParaRPr sz="26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wiss">
  <a:themeElements>
    <a:clrScheme name="Swiss">
      <a:dk1>
        <a:srgbClr val="F46524"/>
      </a:dk1>
      <a:lt1>
        <a:srgbClr val="FFFFFF"/>
      </a:lt1>
      <a:dk2>
        <a:srgbClr val="000000"/>
      </a:dk2>
      <a:lt2>
        <a:srgbClr val="757575"/>
      </a:lt2>
      <a:accent1>
        <a:srgbClr val="01579B"/>
      </a:accent1>
      <a:accent2>
        <a:srgbClr val="27C7BD"/>
      </a:accent2>
      <a:accent3>
        <a:srgbClr val="0099E8"/>
      </a:accent3>
      <a:accent4>
        <a:srgbClr val="51B9A3"/>
      </a:accent4>
      <a:accent5>
        <a:srgbClr val="FB8C00"/>
      </a:accent5>
      <a:accent6>
        <a:srgbClr val="FFAE88"/>
      </a:accent6>
      <a:hlink>
        <a:srgbClr val="0277BD"/>
      </a:hlink>
      <a:folHlink>
        <a:srgbClr val="0277B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